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1"/>
  </p:notesMasterIdLst>
  <p:sldIdLst>
    <p:sldId id="257" r:id="rId2"/>
    <p:sldId id="258" r:id="rId3"/>
    <p:sldId id="342" r:id="rId4"/>
    <p:sldId id="343" r:id="rId5"/>
    <p:sldId id="344" r:id="rId6"/>
    <p:sldId id="345" r:id="rId7"/>
    <p:sldId id="313" r:id="rId8"/>
    <p:sldId id="336" r:id="rId9"/>
    <p:sldId id="334" r:id="rId10"/>
    <p:sldId id="337" r:id="rId11"/>
    <p:sldId id="324" r:id="rId12"/>
    <p:sldId id="319" r:id="rId13"/>
    <p:sldId id="325" r:id="rId14"/>
    <p:sldId id="339" r:id="rId15"/>
    <p:sldId id="294" r:id="rId16"/>
    <p:sldId id="338" r:id="rId17"/>
    <p:sldId id="328" r:id="rId18"/>
    <p:sldId id="329" r:id="rId19"/>
    <p:sldId id="316" r:id="rId20"/>
    <p:sldId id="293" r:id="rId21"/>
    <p:sldId id="317" r:id="rId22"/>
    <p:sldId id="340" r:id="rId23"/>
    <p:sldId id="330" r:id="rId24"/>
    <p:sldId id="331" r:id="rId25"/>
    <p:sldId id="303" r:id="rId26"/>
    <p:sldId id="306" r:id="rId27"/>
    <p:sldId id="341" r:id="rId28"/>
    <p:sldId id="332" r:id="rId29"/>
    <p:sldId id="30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89B81-BCB2-4B40-B107-2AFE39BB41FD}" type="datetimeFigureOut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8B27F-BA6A-4D6B-BC15-78461D6542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06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92B3-F5EF-4640-BF9B-B61946578720}" type="datetime1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94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6568-1B79-4723-850D-C62CFD5229DC}" type="datetime1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31D2-3C7B-47E5-A110-FA49DE0526E5}" type="datetime1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58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4DDA-0481-40C3-A8DC-DA80A96D9229}" type="datetime1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425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CFB1-48D7-4BFE-A9AF-CB22B918E7C0}" type="datetime1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57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139F-BB1B-415F-80A2-258634E41BED}" type="datetime1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73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D431-9BAB-4B2C-8745-0132C3E2850E}" type="datetime1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3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C29A-6323-4F8A-ABF2-B622F7A8C79A}" type="datetime1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71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D009-2732-442B-BB0C-4AEEC6462B1C}" type="datetime1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85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612871-B71C-44CD-BCD9-5A18E70DD12E}" type="datetime1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72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9B5F-8611-43CF-9D29-91869BD28FA6}" type="datetime1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15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DDC8B04-E4B1-4135-B415-4D59FFEC47C3}" type="datetime1">
              <a:rPr lang="zh-TW" altLang="en-US" smtClean="0"/>
              <a:t>2023/11/16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7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3FD0CE-29E2-4F39-AA4A-162E11B39E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M2EU: Meta Learning for </a:t>
            </a:r>
            <a:b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Cold-start Recommendation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via Enhancing User Preference Estimation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ACFD6DF-A04E-4C43-A900-9438FC719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Source   : SIGIR ‘23</a:t>
            </a:r>
          </a:p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Speaker : yang-YI,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LIN</a:t>
            </a:r>
          </a:p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Advisor  : Jia-Ling, Koh</a:t>
            </a:r>
          </a:p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Date       : 2023/10/31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F033BDC-F0D2-4F65-B596-1C28B608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7E26222-B7F9-4283-980E-D28C4011C14B}"/>
              </a:ext>
            </a:extLst>
          </p:cNvPr>
          <p:cNvSpPr/>
          <p:nvPr/>
        </p:nvSpPr>
        <p:spPr>
          <a:xfrm>
            <a:off x="2785533" y="1796965"/>
            <a:ext cx="3488268" cy="745067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6402637-62D5-4F6C-8662-67E76CCAB926}"/>
              </a:ext>
            </a:extLst>
          </p:cNvPr>
          <p:cNvSpPr/>
          <p:nvPr/>
        </p:nvSpPr>
        <p:spPr>
          <a:xfrm>
            <a:off x="1156548" y="2660198"/>
            <a:ext cx="6675119" cy="74506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D690A13-9684-4114-BEA4-0766C3602DDA}"/>
              </a:ext>
            </a:extLst>
          </p:cNvPr>
          <p:cNvSpPr txBox="1"/>
          <p:nvPr/>
        </p:nvSpPr>
        <p:spPr>
          <a:xfrm>
            <a:off x="9985584" y="3316659"/>
            <a:ext cx="106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method</a:t>
            </a:r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0C24C64-4ADC-4936-BDFF-168B22DED61E}"/>
              </a:ext>
            </a:extLst>
          </p:cNvPr>
          <p:cNvSpPr txBox="1"/>
          <p:nvPr/>
        </p:nvSpPr>
        <p:spPr>
          <a:xfrm>
            <a:off x="7317313" y="2325688"/>
            <a:ext cx="106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task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F186817-DD2E-4068-8026-2E011E006BD1}"/>
              </a:ext>
            </a:extLst>
          </p:cNvPr>
          <p:cNvSpPr/>
          <p:nvPr/>
        </p:nvSpPr>
        <p:spPr>
          <a:xfrm>
            <a:off x="1145541" y="3616347"/>
            <a:ext cx="9717192" cy="745067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A4A102D-25C1-44C2-89E7-8A0EAE7B66DD}"/>
              </a:ext>
            </a:extLst>
          </p:cNvPr>
          <p:cNvSpPr txBox="1"/>
          <p:nvPr/>
        </p:nvSpPr>
        <p:spPr>
          <a:xfrm>
            <a:off x="5473699" y="1461701"/>
            <a:ext cx="106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method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59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/>
      <p:bldP spid="12" grpId="0"/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圖片 50">
            <a:extLst>
              <a:ext uri="{FF2B5EF4-FFF2-40B4-BE49-F238E27FC236}">
                <a16:creationId xmlns:a16="http://schemas.microsoft.com/office/drawing/2014/main" id="{3B8B8DEE-3722-46AB-AA61-3EFC5C9DA4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303"/>
          <a:stretch/>
        </p:blipFill>
        <p:spPr>
          <a:xfrm>
            <a:off x="6903199" y="1845734"/>
            <a:ext cx="265855" cy="85246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Meta-Learning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10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78F82A-69C9-481E-B3CC-7EB7E6D36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518" y="3815156"/>
            <a:ext cx="1587215" cy="1587215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A3AA75A3-5C00-4A9B-97E9-D967DEC2F383}"/>
              </a:ext>
            </a:extLst>
          </p:cNvPr>
          <p:cNvSpPr/>
          <p:nvPr/>
        </p:nvSpPr>
        <p:spPr>
          <a:xfrm rot="5400000">
            <a:off x="7258169" y="3408315"/>
            <a:ext cx="487813" cy="398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9D04525-B89F-42E3-A6D9-828ED026978E}"/>
              </a:ext>
            </a:extLst>
          </p:cNvPr>
          <p:cNvSpPr txBox="1"/>
          <p:nvPr/>
        </p:nvSpPr>
        <p:spPr>
          <a:xfrm>
            <a:off x="3480424" y="6019464"/>
            <a:ext cx="91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train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右大括弧 31">
            <a:extLst>
              <a:ext uri="{FF2B5EF4-FFF2-40B4-BE49-F238E27FC236}">
                <a16:creationId xmlns:a16="http://schemas.microsoft.com/office/drawing/2014/main" id="{2BE93219-4FA1-4606-ABA2-6FE4BB5F6F0A}"/>
              </a:ext>
            </a:extLst>
          </p:cNvPr>
          <p:cNvSpPr/>
          <p:nvPr/>
        </p:nvSpPr>
        <p:spPr>
          <a:xfrm>
            <a:off x="6225763" y="2705012"/>
            <a:ext cx="338569" cy="30972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089BA77E-613C-494F-857C-6DF2F04AFBF6}"/>
              </a:ext>
            </a:extLst>
          </p:cNvPr>
          <p:cNvSpPr/>
          <p:nvPr/>
        </p:nvSpPr>
        <p:spPr>
          <a:xfrm rot="5400000">
            <a:off x="7295370" y="5425797"/>
            <a:ext cx="487813" cy="398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3005722-1ABC-46DB-9945-37DAE40B2F40}"/>
              </a:ext>
            </a:extLst>
          </p:cNvPr>
          <p:cNvSpPr/>
          <p:nvPr/>
        </p:nvSpPr>
        <p:spPr>
          <a:xfrm>
            <a:off x="3550296" y="4378548"/>
            <a:ext cx="1236150" cy="749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8586D755-BCCC-4CE5-80CB-C32D50261277}"/>
              </a:ext>
            </a:extLst>
          </p:cNvPr>
          <p:cNvSpPr txBox="1"/>
          <p:nvPr/>
        </p:nvSpPr>
        <p:spPr>
          <a:xfrm>
            <a:off x="9417275" y="2469534"/>
            <a:ext cx="91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test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47C5226F-D365-4C80-B43F-EE92437FB8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" r="812" b="1"/>
          <a:stretch/>
        </p:blipFill>
        <p:spPr>
          <a:xfrm>
            <a:off x="6840222" y="5947453"/>
            <a:ext cx="1516730" cy="88268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1A402A1-209B-4498-AC5F-D23803CF3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081" y="2709982"/>
            <a:ext cx="5096687" cy="3087261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FA48E5D-DA43-4972-BF80-8F3858893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1024" y="1986184"/>
            <a:ext cx="1002969" cy="74430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2851CF4-6B01-4D11-AAEB-0BAB39FCCE5D}"/>
              </a:ext>
            </a:extLst>
          </p:cNvPr>
          <p:cNvSpPr/>
          <p:nvPr/>
        </p:nvSpPr>
        <p:spPr>
          <a:xfrm>
            <a:off x="1574799" y="2963332"/>
            <a:ext cx="4453969" cy="87690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4BC41A4-7D7E-459E-9FB8-48EA3F629A31}"/>
              </a:ext>
            </a:extLst>
          </p:cNvPr>
          <p:cNvSpPr/>
          <p:nvPr/>
        </p:nvSpPr>
        <p:spPr>
          <a:xfrm>
            <a:off x="1574799" y="3953448"/>
            <a:ext cx="4453969" cy="87690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1A08532-7D96-42D0-8241-2E55AA45A4D1}"/>
              </a:ext>
            </a:extLst>
          </p:cNvPr>
          <p:cNvSpPr/>
          <p:nvPr/>
        </p:nvSpPr>
        <p:spPr>
          <a:xfrm>
            <a:off x="1574798" y="4970631"/>
            <a:ext cx="4453969" cy="87690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9284229A-3CFE-49C0-8C5C-8EA084CE50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3136" y="1992352"/>
            <a:ext cx="456057" cy="717394"/>
          </a:xfrm>
          <a:prstGeom prst="rect">
            <a:avLst/>
          </a:prstGeom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F1CEE92C-E519-4664-9495-7964C9427116}"/>
              </a:ext>
            </a:extLst>
          </p:cNvPr>
          <p:cNvSpPr txBox="1"/>
          <p:nvPr/>
        </p:nvSpPr>
        <p:spPr>
          <a:xfrm>
            <a:off x="279579" y="3179133"/>
            <a:ext cx="91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C000"/>
                </a:solidFill>
              </a:rPr>
              <a:t>task1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A5401629-E09C-483C-936C-E2DAE1DCCA49}"/>
              </a:ext>
            </a:extLst>
          </p:cNvPr>
          <p:cNvSpPr txBox="1"/>
          <p:nvPr/>
        </p:nvSpPr>
        <p:spPr>
          <a:xfrm>
            <a:off x="271486" y="4207234"/>
            <a:ext cx="91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C000"/>
                </a:solidFill>
              </a:rPr>
              <a:t>task2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27E7C718-3871-48BE-B193-BE1E7529D3D6}"/>
              </a:ext>
            </a:extLst>
          </p:cNvPr>
          <p:cNvSpPr txBox="1"/>
          <p:nvPr/>
        </p:nvSpPr>
        <p:spPr>
          <a:xfrm>
            <a:off x="279579" y="5208576"/>
            <a:ext cx="91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C000"/>
                </a:solidFill>
              </a:rPr>
              <a:t>task3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77611D53-0C97-4E9E-BA17-8E42618663B6}"/>
              </a:ext>
            </a:extLst>
          </p:cNvPr>
          <p:cNvSpPr txBox="1"/>
          <p:nvPr/>
        </p:nvSpPr>
        <p:spPr>
          <a:xfrm>
            <a:off x="2262669" y="2576807"/>
            <a:ext cx="9110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train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27EA0871-34EE-406B-9CDF-6D04324C6FF2}"/>
              </a:ext>
            </a:extLst>
          </p:cNvPr>
          <p:cNvSpPr txBox="1"/>
          <p:nvPr/>
        </p:nvSpPr>
        <p:spPr>
          <a:xfrm>
            <a:off x="4803263" y="2569296"/>
            <a:ext cx="9110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test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E772768A-02AF-4948-8716-8CE25E9B1DC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522" b="6831"/>
          <a:stretch/>
        </p:blipFill>
        <p:spPr>
          <a:xfrm>
            <a:off x="7162600" y="1403123"/>
            <a:ext cx="392372" cy="369333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6F1B6FEE-AEAA-478D-9D06-1713D7AD64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4021" y="1986184"/>
            <a:ext cx="465862" cy="744308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B66D35D5-CCCC-4D0C-993D-6C412C0608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6667" y="5954208"/>
            <a:ext cx="524002" cy="854621"/>
          </a:xfrm>
          <a:prstGeom prst="rect">
            <a:avLst/>
          </a:prstGeom>
        </p:spPr>
      </p:pic>
      <p:grpSp>
        <p:nvGrpSpPr>
          <p:cNvPr id="49" name="群組 48">
            <a:extLst>
              <a:ext uri="{FF2B5EF4-FFF2-40B4-BE49-F238E27FC236}">
                <a16:creationId xmlns:a16="http://schemas.microsoft.com/office/drawing/2014/main" id="{C57CE934-5706-462C-AD8F-95A8B2ED4513}"/>
              </a:ext>
            </a:extLst>
          </p:cNvPr>
          <p:cNvGrpSpPr/>
          <p:nvPr/>
        </p:nvGrpSpPr>
        <p:grpSpPr>
          <a:xfrm>
            <a:off x="7194157" y="2838866"/>
            <a:ext cx="1076635" cy="499128"/>
            <a:chOff x="7047554" y="2619362"/>
            <a:chExt cx="1340702" cy="665804"/>
          </a:xfrm>
        </p:grpSpPr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3B5A68AA-0BD7-42F9-BA1B-625EB3AD2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97" b="14568"/>
            <a:stretch/>
          </p:blipFill>
          <p:spPr>
            <a:xfrm>
              <a:off x="7047554" y="2619362"/>
              <a:ext cx="1340702" cy="665804"/>
            </a:xfrm>
            <a:prstGeom prst="rect">
              <a:avLst/>
            </a:prstGeom>
          </p:spPr>
        </p:pic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3C09C2A8-5E58-4A31-A771-E393DD750A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11500"/>
            <a:stretch/>
          </p:blipFill>
          <p:spPr>
            <a:xfrm>
              <a:off x="7616413" y="2619362"/>
              <a:ext cx="448709" cy="647667"/>
            </a:xfrm>
            <a:prstGeom prst="rect">
              <a:avLst/>
            </a:prstGeom>
          </p:spPr>
        </p:pic>
      </p:grpSp>
      <p:pic>
        <p:nvPicPr>
          <p:cNvPr id="48" name="圖片 47">
            <a:extLst>
              <a:ext uri="{FF2B5EF4-FFF2-40B4-BE49-F238E27FC236}">
                <a16:creationId xmlns:a16="http://schemas.microsoft.com/office/drawing/2014/main" id="{C195C66C-D7EE-4F7B-AD9C-F993688203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5138" y="1787251"/>
            <a:ext cx="345043" cy="165333"/>
          </a:xfrm>
          <a:prstGeom prst="rect">
            <a:avLst/>
          </a:prstGeom>
        </p:spPr>
      </p:pic>
      <p:pic>
        <p:nvPicPr>
          <p:cNvPr id="54" name="圖片 53">
            <a:extLst>
              <a:ext uri="{FF2B5EF4-FFF2-40B4-BE49-F238E27FC236}">
                <a16:creationId xmlns:a16="http://schemas.microsoft.com/office/drawing/2014/main" id="{8FCFC01E-8D4A-4FB6-98F0-1A825F6FE4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069" r="2020"/>
          <a:stretch/>
        </p:blipFill>
        <p:spPr>
          <a:xfrm>
            <a:off x="8602190" y="1861437"/>
            <a:ext cx="196607" cy="852462"/>
          </a:xfrm>
          <a:prstGeom prst="rect">
            <a:avLst/>
          </a:prstGeom>
        </p:spPr>
      </p:pic>
      <p:pic>
        <p:nvPicPr>
          <p:cNvPr id="57" name="圖片 56">
            <a:extLst>
              <a:ext uri="{FF2B5EF4-FFF2-40B4-BE49-F238E27FC236}">
                <a16:creationId xmlns:a16="http://schemas.microsoft.com/office/drawing/2014/main" id="{CD0B719D-9E38-46D6-A24C-3D0D5201765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88989"/>
          <a:stretch/>
        </p:blipFill>
        <p:spPr>
          <a:xfrm>
            <a:off x="7010736" y="2852616"/>
            <a:ext cx="152400" cy="471628"/>
          </a:xfrm>
          <a:prstGeom prst="rect">
            <a:avLst/>
          </a:prstGeom>
        </p:spPr>
      </p:pic>
      <p:pic>
        <p:nvPicPr>
          <p:cNvPr id="58" name="圖片 57">
            <a:extLst>
              <a:ext uri="{FF2B5EF4-FFF2-40B4-BE49-F238E27FC236}">
                <a16:creationId xmlns:a16="http://schemas.microsoft.com/office/drawing/2014/main" id="{15D09ED7-40EA-4CE6-863B-E001F764A3A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8989"/>
          <a:stretch/>
        </p:blipFill>
        <p:spPr>
          <a:xfrm>
            <a:off x="8258543" y="2851888"/>
            <a:ext cx="152400" cy="47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4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34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Experiment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Conclusion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D7D4CB-92A3-48D7-8800-A75F658E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2461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5F4E86FD-9DDA-427D-BD1D-199D2CAB2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9" y="1744412"/>
            <a:ext cx="8821269" cy="510041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290388" cy="1450757"/>
          </a:xfrm>
        </p:spPr>
        <p:txBody>
          <a:bodyPr>
            <a:noAutofit/>
          </a:bodyPr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 —M2EU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273" y="1832484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F4204C8-684A-4E47-808D-1204B7E6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12</a:t>
            </a:fld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40B04ED-998D-4EF4-9374-5921627A6C83}"/>
              </a:ext>
            </a:extLst>
          </p:cNvPr>
          <p:cNvSpPr txBox="1"/>
          <p:nvPr/>
        </p:nvSpPr>
        <p:spPr>
          <a:xfrm>
            <a:off x="4159622" y="1376303"/>
            <a:ext cx="2384613" cy="6630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user and item representation builders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F6C17BB-B2A8-4B4B-9C6E-A99AE179A166}"/>
              </a:ext>
            </a:extLst>
          </p:cNvPr>
          <p:cNvSpPr txBox="1"/>
          <p:nvPr/>
        </p:nvSpPr>
        <p:spPr>
          <a:xfrm>
            <a:off x="6890822" y="1376303"/>
            <a:ext cx="1963271" cy="6630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4">
                    <a:lumMod val="75000"/>
                  </a:schemeClr>
                </a:solidFill>
              </a:rPr>
              <a:t>preference-specific adapter</a:t>
            </a:r>
            <a:endParaRPr lang="zh-TW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93B7CB6-4533-4651-9C76-0014DFCAF628}"/>
              </a:ext>
            </a:extLst>
          </p:cNvPr>
          <p:cNvSpPr txBox="1"/>
          <p:nvPr/>
        </p:nvSpPr>
        <p:spPr>
          <a:xfrm>
            <a:off x="6810139" y="5297031"/>
            <a:ext cx="196327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prediction module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7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User and Item 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Representation Builders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8248" y="1845800"/>
                <a:ext cx="10637241" cy="461398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identifying similar users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HD(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．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Hamming Distance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feature vectors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       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N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number of user features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ABS(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．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：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Absolute Value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rating scores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               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L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number of the items rated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8248" y="1845800"/>
                <a:ext cx="10637241" cy="4613985"/>
              </a:xfrm>
              <a:blipFill>
                <a:blip r:embed="rId2"/>
                <a:stretch>
                  <a:fillRect l="-16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13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C537603-7579-4937-978D-33BBAF552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654" y="2895600"/>
            <a:ext cx="7163436" cy="81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User and Item 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Representation Builders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248" y="1845800"/>
            <a:ext cx="10637241" cy="46139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Hamming Distance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i="1" dirty="0">
              <a:solidFill>
                <a:schemeClr val="tx1"/>
              </a:solidFill>
              <a:latin typeface="Cambria Math" panose="020405030504060302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14</a:t>
            </a:fld>
            <a:endParaRPr lang="zh-TW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8903F489-B798-4957-A803-F07C683E2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823910"/>
              </p:ext>
            </p:extLst>
          </p:nvPr>
        </p:nvGraphicFramePr>
        <p:xfrm>
          <a:off x="1583764" y="287119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9534275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7643167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2503903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13724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533092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3018227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6893909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3494636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425645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13583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557525"/>
                  </a:ext>
                </a:extLst>
              </a:tr>
            </a:tbl>
          </a:graphicData>
        </a:graphic>
      </p:graphicFrame>
      <p:graphicFrame>
        <p:nvGraphicFramePr>
          <p:cNvPr id="8" name="表格 4">
            <a:extLst>
              <a:ext uri="{FF2B5EF4-FFF2-40B4-BE49-F238E27FC236}">
                <a16:creationId xmlns:a16="http://schemas.microsoft.com/office/drawing/2014/main" id="{CB00B656-8B88-4266-BA74-E5D0D6B7A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182389"/>
              </p:ext>
            </p:extLst>
          </p:nvPr>
        </p:nvGraphicFramePr>
        <p:xfrm>
          <a:off x="1583764" y="3647341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9534275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7643167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2503903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137249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5533092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3018227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6893909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3494636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425645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13583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557525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FC66FA49-8B80-4A73-B30E-B2CF19A10D5E}"/>
              </a:ext>
            </a:extLst>
          </p:cNvPr>
          <p:cNvSpPr/>
          <p:nvPr/>
        </p:nvSpPr>
        <p:spPr>
          <a:xfrm>
            <a:off x="1783975" y="2718439"/>
            <a:ext cx="475129" cy="14343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B5C4553-A593-4538-A4AB-340F7F7BDE06}"/>
              </a:ext>
            </a:extLst>
          </p:cNvPr>
          <p:cNvSpPr/>
          <p:nvPr/>
        </p:nvSpPr>
        <p:spPr>
          <a:xfrm>
            <a:off x="2573273" y="2718439"/>
            <a:ext cx="475129" cy="14343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B2DB1B5-63C6-4D5D-8A25-D963088B6FE5}"/>
              </a:ext>
            </a:extLst>
          </p:cNvPr>
          <p:cNvSpPr/>
          <p:nvPr/>
        </p:nvSpPr>
        <p:spPr>
          <a:xfrm>
            <a:off x="5773269" y="2718439"/>
            <a:ext cx="475129" cy="14343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C0FAA41-7372-4D6A-B555-5509B9D4B6D0}"/>
              </a:ext>
            </a:extLst>
          </p:cNvPr>
          <p:cNvSpPr/>
          <p:nvPr/>
        </p:nvSpPr>
        <p:spPr>
          <a:xfrm>
            <a:off x="6703914" y="2718439"/>
            <a:ext cx="475129" cy="14343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010A096-B8E0-4A0A-A203-7D6A34D065D4}"/>
                  </a:ext>
                </a:extLst>
              </p:cNvPr>
              <p:cNvSpPr txBox="1"/>
              <p:nvPr/>
            </p:nvSpPr>
            <p:spPr>
              <a:xfrm>
                <a:off x="161365" y="2814551"/>
                <a:ext cx="2097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010A096-B8E0-4A0A-A203-7D6A34D06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5" y="2814551"/>
                <a:ext cx="209773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20501E2-F81D-4243-B58D-ECD172512009}"/>
                  </a:ext>
                </a:extLst>
              </p:cNvPr>
              <p:cNvSpPr txBox="1"/>
              <p:nvPr/>
            </p:nvSpPr>
            <p:spPr>
              <a:xfrm>
                <a:off x="161365" y="3614457"/>
                <a:ext cx="2097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20501E2-F81D-4243-B58D-ECD172512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5" y="3614457"/>
                <a:ext cx="209773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左大括弧 13">
            <a:extLst>
              <a:ext uri="{FF2B5EF4-FFF2-40B4-BE49-F238E27FC236}">
                <a16:creationId xmlns:a16="http://schemas.microsoft.com/office/drawing/2014/main" id="{2F3A13F9-859B-4DC3-A873-C743C25B09E5}"/>
              </a:ext>
            </a:extLst>
          </p:cNvPr>
          <p:cNvSpPr/>
          <p:nvPr/>
        </p:nvSpPr>
        <p:spPr>
          <a:xfrm rot="16200000">
            <a:off x="2548964" y="3285849"/>
            <a:ext cx="475129" cy="24055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F7BCF11-C80F-42D9-9535-0843F300FD74}"/>
              </a:ext>
            </a:extLst>
          </p:cNvPr>
          <p:cNvSpPr txBox="1"/>
          <p:nvPr/>
        </p:nvSpPr>
        <p:spPr>
          <a:xfrm>
            <a:off x="2347257" y="4785650"/>
            <a:ext cx="878541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gender</a:t>
            </a:r>
            <a:endParaRPr lang="zh-TW" altLang="en-US" dirty="0"/>
          </a:p>
        </p:txBody>
      </p:sp>
      <p:sp>
        <p:nvSpPr>
          <p:cNvPr id="16" name="左大括弧 15">
            <a:extLst>
              <a:ext uri="{FF2B5EF4-FFF2-40B4-BE49-F238E27FC236}">
                <a16:creationId xmlns:a16="http://schemas.microsoft.com/office/drawing/2014/main" id="{C682FEDB-9575-4FA6-8984-39C3364B889B}"/>
              </a:ext>
            </a:extLst>
          </p:cNvPr>
          <p:cNvSpPr/>
          <p:nvPr/>
        </p:nvSpPr>
        <p:spPr>
          <a:xfrm rot="16200000">
            <a:off x="5812118" y="2514884"/>
            <a:ext cx="475129" cy="39474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8425FFE-9CA3-4A00-ACFA-63D725C33938}"/>
              </a:ext>
            </a:extLst>
          </p:cNvPr>
          <p:cNvSpPr txBox="1"/>
          <p:nvPr/>
        </p:nvSpPr>
        <p:spPr>
          <a:xfrm>
            <a:off x="5825373" y="4773627"/>
            <a:ext cx="878541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039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4" grpId="0" animBg="1"/>
      <p:bldP spid="15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37240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concat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N features of user 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incorporates user-item interactions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 weight sharing mechanism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CABEFC9-C99D-456A-92FB-18FF9C701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7"/>
          <a:stretch/>
        </p:blipFill>
        <p:spPr>
          <a:xfrm>
            <a:off x="3639671" y="2686758"/>
            <a:ext cx="3426287" cy="53510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User and Item 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Representation Builders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9712F0-1393-4737-800C-0541520C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15</a:t>
            </a:fld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35048AA-C36D-4730-815B-8C14B655C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674" y="4263415"/>
            <a:ext cx="5065677" cy="535107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BADE5265-DE7C-4461-9E0F-986E634C0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046" y="1971061"/>
            <a:ext cx="1286054" cy="438211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980FCAFD-1384-4546-8261-341126CCC523}"/>
              </a:ext>
            </a:extLst>
          </p:cNvPr>
          <p:cNvSpPr txBox="1"/>
          <p:nvPr/>
        </p:nvSpPr>
        <p:spPr>
          <a:xfrm>
            <a:off x="2612207" y="2812263"/>
            <a:ext cx="117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 ,            )</a:t>
            </a:r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316B5161-F88D-4498-B4EA-64978BA19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001" y="2812263"/>
            <a:ext cx="647790" cy="342948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89450637-CFAB-4EC9-88CA-55588186BC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6840" y="5659071"/>
            <a:ext cx="1705213" cy="362001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9BDCCA81-D594-4B3A-9380-8D3385E17E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025" y="2925033"/>
            <a:ext cx="4620270" cy="3429479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091CD811-33C1-4F87-8145-1D243F1D3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9" r="80391"/>
          <a:stretch/>
        </p:blipFill>
        <p:spPr>
          <a:xfrm>
            <a:off x="1921412" y="2716184"/>
            <a:ext cx="788894" cy="53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637240" cy="44039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use attention to aggregate top 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𝐾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similar users embeddings </a:t>
                </a:r>
                <a:endParaRPr lang="en-US" altLang="zh-TW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zh-TW" altLang="en-US" sz="2200" b="0" dirty="0">
                    <a:solidFill>
                      <a:schemeClr val="tx1"/>
                    </a:solidFill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𝑣𝑎𝑟</m:t>
                    </m:r>
                    <m:r>
                      <a:rPr lang="zh-TW" alt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：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variances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Incorporates user embedding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and aggregation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01168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637240" cy="4403941"/>
              </a:xfrm>
              <a:blipFill>
                <a:blip r:embed="rId2"/>
                <a:stretch>
                  <a:fillRect l="-16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User and Item 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Representation Builders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9712F0-1393-4737-800C-0541520C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16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4FB3B9C-5683-4EAF-8B0B-D4735CB3D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522" y="2557340"/>
            <a:ext cx="2524477" cy="80021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4C09C87-35E1-4E28-8D13-B30EFC9CE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058" y="2485893"/>
            <a:ext cx="1695687" cy="943107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8D58BD16-EEA8-4F70-AA85-618AF6E49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759" y="4797500"/>
            <a:ext cx="2960573" cy="330312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2A2862CA-3752-4DA9-8C55-CF29A061F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3023" y="5661818"/>
            <a:ext cx="4148722" cy="330312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B840705C-0FFE-43BB-A82B-B7C9A9BDBB80}"/>
              </a:ext>
            </a:extLst>
          </p:cNvPr>
          <p:cNvSpPr txBox="1"/>
          <p:nvPr/>
        </p:nvSpPr>
        <p:spPr>
          <a:xfrm>
            <a:off x="4539033" y="5208767"/>
            <a:ext cx="50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or</a:t>
            </a:r>
            <a:endParaRPr lang="zh-TW" altLang="en-US" dirty="0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34F3B488-7996-41F1-9958-6D8B270E9B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0459" y="3545972"/>
            <a:ext cx="1893986" cy="271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1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Prediction Module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37240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predict the rating score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9712F0-1393-4737-800C-0541520C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17</a:t>
            </a:fld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B184506-AD84-47A6-8ADF-62CEFCA7C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192" y="2789406"/>
            <a:ext cx="3140078" cy="45581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14813EC-F1C3-40A2-B06C-E30C03842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21" y="4325355"/>
            <a:ext cx="2381582" cy="192431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4619F065-0DE8-4FBB-AD73-A412953FB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152" y="4855432"/>
            <a:ext cx="181000" cy="1810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3ABD03C5-A3AF-4D12-B215-C89BEBBC5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652" y="5512066"/>
            <a:ext cx="85737" cy="17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2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Preference-Specific Adapter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637240" cy="44039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adjust the prediction module parameters 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𝜙</a:t>
                </a: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01168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◦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the element-wise product 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637240" cy="4403941"/>
              </a:xfrm>
              <a:blipFill>
                <a:blip r:embed="rId2"/>
                <a:stretch>
                  <a:fillRect l="-14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9712F0-1393-4737-800C-0541520C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18</a:t>
            </a:fld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3D15563-260B-4054-9699-34F777DAF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169" y="2672851"/>
            <a:ext cx="3576849" cy="55598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53E04FB-CE54-4329-B9A7-84E110DDF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650" y="3429000"/>
            <a:ext cx="2055837" cy="47302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30AAF910-371D-4130-A02F-A97E81AB6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676" y="3773981"/>
            <a:ext cx="3000794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27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771787" y="1845733"/>
            <a:ext cx="10637241" cy="2675932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Loss Function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311748" cy="520949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loss on the support set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loss on the query set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01168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altLang="zh-TW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  <m:sup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generated by randomly dropping some user-item interactions and similar users     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 generated only by the item content.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311748" cy="5209491"/>
              </a:xfrm>
              <a:blipFill>
                <a:blip r:embed="rId2"/>
                <a:stretch>
                  <a:fillRect l="-1655" r="-2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4F6FC6F-288B-4D5B-93AF-28128A13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19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2074043-9970-4E4A-A5C4-05635D9EA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875" y="2634177"/>
            <a:ext cx="3810532" cy="6573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B978CA1-89BF-4339-B71F-4F3473352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875" y="4277564"/>
            <a:ext cx="3953427" cy="70494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17CD124-489B-42B3-82B6-8537C943F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2" y="4290426"/>
            <a:ext cx="3915321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4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34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  <a:endParaRPr lang="en-US" altLang="zh-TW" sz="2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Method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Experiment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Conclusion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D7D4CB-92A3-48D7-8800-A75F658E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1464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>
            <a:extLst>
              <a:ext uri="{FF2B5EF4-FFF2-40B4-BE49-F238E27FC236}">
                <a16:creationId xmlns:a16="http://schemas.microsoft.com/office/drawing/2014/main" id="{65E7D492-82AC-464B-9B2F-CB10D16D7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012" y="1808581"/>
            <a:ext cx="8674369" cy="501632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3243012" y="1774510"/>
            <a:ext cx="5112094" cy="5083489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Meta Optimization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4F6FC6F-288B-4D5B-93AF-28128A13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20</a:t>
            </a:fld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EEE2711-058D-4B0A-B8F7-AD8F213E2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009" y="3747001"/>
            <a:ext cx="4686954" cy="109552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1A24F35-1BCB-46E8-A972-38B1ED544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980" y="4846198"/>
            <a:ext cx="4770020" cy="1880652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77044D48-D9B6-4233-B3D3-58F3E8671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981" y="2013662"/>
            <a:ext cx="3105583" cy="304843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74276032-FCF4-4965-955E-BDA16C11C5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8981" y="2917679"/>
            <a:ext cx="3267531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9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15203" cy="1450757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Dropout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700273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 meta-training,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user representation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randomly drop out some </a:t>
            </a:r>
            <a:r>
              <a:rPr lang="en-US" altLang="zh-TW" sz="2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interactions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and </a:t>
            </a:r>
            <a:r>
              <a:rPr lang="en-US" altLang="zh-TW" sz="2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similar users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in tasks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item representation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randomly select some items  and drop out </a:t>
            </a:r>
            <a:r>
              <a:rPr lang="en-US" altLang="zh-TW" sz="2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all the interactions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of the selected items</a:t>
            </a: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4F6FC6F-288B-4D5B-93AF-28128A13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272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115203" cy="1450757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Incremental Learning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700273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model tends to learn the new task batch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forgetting the previously learned knowledge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solution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4F6FC6F-288B-4D5B-93AF-28128A13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22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8AC97F8-FDF7-4620-9B33-480B742D8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875" y="4149793"/>
            <a:ext cx="3562728" cy="55667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889BA54-C8CC-4DBC-B229-A099BD2F9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63" y="4823054"/>
            <a:ext cx="1899552" cy="6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34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Method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Conclusion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D7D4CB-92A3-48D7-8800-A75F658E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2253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Data Set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BCB90DA-330F-4FA0-898F-6C93E3CF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24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275DBA8-7E4D-41BA-A846-692318B5A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806" y="2895739"/>
            <a:ext cx="6801799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72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AE9E0474-0B5F-47DB-9D20-D6D9E6B71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74" y="1822522"/>
            <a:ext cx="11681542" cy="44271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BCB90DA-330F-4FA0-898F-6C93E3CF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25</a:t>
            </a:fld>
            <a:endParaRPr lang="zh-TW" altLang="en-US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0D0C4B63-C153-4872-925B-C54641FC9E0F}"/>
              </a:ext>
            </a:extLst>
          </p:cNvPr>
          <p:cNvCxnSpPr>
            <a:cxnSpLocks/>
          </p:cNvCxnSpPr>
          <p:nvPr/>
        </p:nvCxnSpPr>
        <p:spPr>
          <a:xfrm>
            <a:off x="6788789" y="2971983"/>
            <a:ext cx="0" cy="327769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ECEE0156-0230-45F0-BE14-A9D9CA105D11}"/>
              </a:ext>
            </a:extLst>
          </p:cNvPr>
          <p:cNvSpPr/>
          <p:nvPr/>
        </p:nvSpPr>
        <p:spPr>
          <a:xfrm>
            <a:off x="2337963" y="2447110"/>
            <a:ext cx="745896" cy="11477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3E39703-3D53-49EF-8921-360B775C14FD}"/>
              </a:ext>
            </a:extLst>
          </p:cNvPr>
          <p:cNvSpPr/>
          <p:nvPr/>
        </p:nvSpPr>
        <p:spPr>
          <a:xfrm>
            <a:off x="2337963" y="5952565"/>
            <a:ext cx="826578" cy="242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543AADE-5E5F-4243-A77B-5386AE286C90}"/>
              </a:ext>
            </a:extLst>
          </p:cNvPr>
          <p:cNvSpPr/>
          <p:nvPr/>
        </p:nvSpPr>
        <p:spPr>
          <a:xfrm>
            <a:off x="4686716" y="5952565"/>
            <a:ext cx="826578" cy="242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3E953B6-24F6-49E9-99E7-1613841DC8F5}"/>
              </a:ext>
            </a:extLst>
          </p:cNvPr>
          <p:cNvSpPr/>
          <p:nvPr/>
        </p:nvSpPr>
        <p:spPr>
          <a:xfrm>
            <a:off x="7099476" y="5949353"/>
            <a:ext cx="826578" cy="242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B7D180B-2FA1-431A-9F61-C6C4D38094DD}"/>
              </a:ext>
            </a:extLst>
          </p:cNvPr>
          <p:cNvSpPr/>
          <p:nvPr/>
        </p:nvSpPr>
        <p:spPr>
          <a:xfrm>
            <a:off x="9487169" y="5949353"/>
            <a:ext cx="826578" cy="242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BC3861E-C1ED-46C1-A6C0-D8CDA4AC6162}"/>
              </a:ext>
            </a:extLst>
          </p:cNvPr>
          <p:cNvSpPr/>
          <p:nvPr/>
        </p:nvSpPr>
        <p:spPr>
          <a:xfrm>
            <a:off x="4727057" y="2451592"/>
            <a:ext cx="745896" cy="11477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E1A78FD-0C8D-43D0-A7CF-175D73A14080}"/>
              </a:ext>
            </a:extLst>
          </p:cNvPr>
          <p:cNvSpPr/>
          <p:nvPr/>
        </p:nvSpPr>
        <p:spPr>
          <a:xfrm>
            <a:off x="7099476" y="2447110"/>
            <a:ext cx="745896" cy="11477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286B1C7-B5EF-4E2E-AFC4-6DD7486CC45E}"/>
              </a:ext>
            </a:extLst>
          </p:cNvPr>
          <p:cNvSpPr/>
          <p:nvPr/>
        </p:nvSpPr>
        <p:spPr>
          <a:xfrm>
            <a:off x="9471895" y="2447109"/>
            <a:ext cx="745896" cy="11477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271FDC7-7E89-4FD8-AA95-2C942582DDE7}"/>
              </a:ext>
            </a:extLst>
          </p:cNvPr>
          <p:cNvSpPr/>
          <p:nvPr/>
        </p:nvSpPr>
        <p:spPr>
          <a:xfrm>
            <a:off x="2342445" y="4196224"/>
            <a:ext cx="745896" cy="1701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27065D2-F256-458C-8985-E6C7CE8DE95F}"/>
              </a:ext>
            </a:extLst>
          </p:cNvPr>
          <p:cNvSpPr/>
          <p:nvPr/>
        </p:nvSpPr>
        <p:spPr>
          <a:xfrm>
            <a:off x="2337963" y="3642689"/>
            <a:ext cx="745896" cy="242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B6B0EB2-C8A9-4DA9-A2E4-CB7CC8FE9258}"/>
              </a:ext>
            </a:extLst>
          </p:cNvPr>
          <p:cNvSpPr/>
          <p:nvPr/>
        </p:nvSpPr>
        <p:spPr>
          <a:xfrm>
            <a:off x="2337963" y="2458845"/>
            <a:ext cx="745896" cy="11477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09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Ablation Study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“S”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top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𝐾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similar users,               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“A”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attention mechanism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“RW”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weight matrices at the rating level,  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“WS”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weight sharing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“P”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preference-specific adapter,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“D”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dropout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“I”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incremental learning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2017D1E6-61EA-47DA-80E7-2EBBC6FB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26</a:t>
            </a:fld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8F227F9-D45D-4867-8C81-C5BF0E642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239" y="4181473"/>
            <a:ext cx="6599219" cy="2643437"/>
          </a:xfrm>
          <a:prstGeom prst="rect">
            <a:avLst/>
          </a:prstGeom>
        </p:spPr>
      </p:pic>
      <p:sp>
        <p:nvSpPr>
          <p:cNvPr id="9" name="流程圖: 接點 8">
            <a:extLst>
              <a:ext uri="{FF2B5EF4-FFF2-40B4-BE49-F238E27FC236}">
                <a16:creationId xmlns:a16="http://schemas.microsoft.com/office/drawing/2014/main" id="{E24B41EB-C1CA-48F0-962C-48418C16C021}"/>
              </a:ext>
            </a:extLst>
          </p:cNvPr>
          <p:cNvSpPr/>
          <p:nvPr/>
        </p:nvSpPr>
        <p:spPr>
          <a:xfrm>
            <a:off x="3234004" y="6557861"/>
            <a:ext cx="134469" cy="13447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接點 10">
            <a:extLst>
              <a:ext uri="{FF2B5EF4-FFF2-40B4-BE49-F238E27FC236}">
                <a16:creationId xmlns:a16="http://schemas.microsoft.com/office/drawing/2014/main" id="{3EA56A96-84BB-4537-903C-657B5D6AF3FB}"/>
              </a:ext>
            </a:extLst>
          </p:cNvPr>
          <p:cNvSpPr/>
          <p:nvPr/>
        </p:nvSpPr>
        <p:spPr>
          <a:xfrm>
            <a:off x="3234004" y="6290812"/>
            <a:ext cx="134469" cy="13447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流程圖: 接點 11">
            <a:extLst>
              <a:ext uri="{FF2B5EF4-FFF2-40B4-BE49-F238E27FC236}">
                <a16:creationId xmlns:a16="http://schemas.microsoft.com/office/drawing/2014/main" id="{1BB471F5-0262-404A-8424-173ADF45FF60}"/>
              </a:ext>
            </a:extLst>
          </p:cNvPr>
          <p:cNvSpPr/>
          <p:nvPr/>
        </p:nvSpPr>
        <p:spPr>
          <a:xfrm>
            <a:off x="3234004" y="5577677"/>
            <a:ext cx="134469" cy="13447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96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Ablation Study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2017D1E6-61EA-47DA-80E7-2EBBC6FB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27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E9D1AEC-1EE1-40C1-B060-1A0BA7F4A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96" y="2588816"/>
            <a:ext cx="6966051" cy="29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6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Parameter Analysis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2017D1E6-61EA-47DA-80E7-2EBBC6FB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28</a:t>
            </a:fld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F17CC1E-2164-4C44-8879-FB04AE121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686"/>
          <a:stretch/>
        </p:blipFill>
        <p:spPr>
          <a:xfrm>
            <a:off x="2303930" y="1855548"/>
            <a:ext cx="6843246" cy="259991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D488BAE-D4EB-425D-9E95-9F8D53FFC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83"/>
          <a:stretch/>
        </p:blipFill>
        <p:spPr>
          <a:xfrm>
            <a:off x="2303930" y="4505979"/>
            <a:ext cx="6843246" cy="19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Conclusion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861638" cy="51557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 novel 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meta-learning approach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called M2EU to alleviate the cold-start problem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use the information of the 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most similar users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to enrich user representation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introduce 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 weight-sharing mechanism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to avoid learning the parameters inadequately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an incremental learning scheme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and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dropout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in meta-training.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 preference-specific adapter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for prediction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B35C7DE-851C-42B3-A0E2-51F5B3D4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286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Recommendation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3</a:t>
            </a:fld>
            <a:endParaRPr lang="zh-TW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D4865A7-062D-4516-B944-D50A3CFB30AE}"/>
              </a:ext>
            </a:extLst>
          </p:cNvPr>
          <p:cNvSpPr/>
          <p:nvPr/>
        </p:nvSpPr>
        <p:spPr>
          <a:xfrm>
            <a:off x="3864119" y="4451778"/>
            <a:ext cx="3859337" cy="1329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894967B-52C4-484D-841F-BBDA1353FF71}"/>
              </a:ext>
            </a:extLst>
          </p:cNvPr>
          <p:cNvSpPr/>
          <p:nvPr/>
        </p:nvSpPr>
        <p:spPr>
          <a:xfrm>
            <a:off x="5024053" y="3196454"/>
            <a:ext cx="1647680" cy="1199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9B1FFB3-EB3E-4FF6-9A6F-9F9A4F36D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87" b="42995"/>
          <a:stretch/>
        </p:blipFill>
        <p:spPr>
          <a:xfrm>
            <a:off x="1097280" y="2345272"/>
            <a:ext cx="9648020" cy="199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ED08BDAC-A1C9-4AD4-A25C-145044BDD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Content-based Filtering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D4865A7-062D-4516-B944-D50A3CFB30AE}"/>
              </a:ext>
            </a:extLst>
          </p:cNvPr>
          <p:cNvSpPr/>
          <p:nvPr/>
        </p:nvSpPr>
        <p:spPr>
          <a:xfrm>
            <a:off x="3864119" y="4451778"/>
            <a:ext cx="3859337" cy="1329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894967B-52C4-484D-841F-BBDA1353FF71}"/>
              </a:ext>
            </a:extLst>
          </p:cNvPr>
          <p:cNvSpPr/>
          <p:nvPr/>
        </p:nvSpPr>
        <p:spPr>
          <a:xfrm>
            <a:off x="5024053" y="3196454"/>
            <a:ext cx="1647680" cy="1199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97602DB-2F02-4B20-96A0-2FF572527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19076"/>
            <a:ext cx="6858000" cy="3876675"/>
          </a:xfrm>
          <a:prstGeom prst="rect">
            <a:avLst/>
          </a:prstGeom>
        </p:spPr>
      </p:pic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48739354-9765-42C5-A4A3-E6D8943AE7CC}"/>
              </a:ext>
            </a:extLst>
          </p:cNvPr>
          <p:cNvSpPr txBox="1">
            <a:spLocks/>
          </p:cNvSpPr>
          <p:nvPr/>
        </p:nvSpPr>
        <p:spPr>
          <a:xfrm>
            <a:off x="1097280" y="1845733"/>
            <a:ext cx="10637240" cy="44039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34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Collaborative Filtering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5</a:t>
            </a:fld>
            <a:endParaRPr lang="zh-TW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894967B-52C4-484D-841F-BBDA1353FF71}"/>
              </a:ext>
            </a:extLst>
          </p:cNvPr>
          <p:cNvSpPr/>
          <p:nvPr/>
        </p:nvSpPr>
        <p:spPr>
          <a:xfrm>
            <a:off x="5024053" y="3196454"/>
            <a:ext cx="1647680" cy="1199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2095B8C-9B31-48E0-9471-F3F29C31D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90" t="14313" r="19724" b="11352"/>
          <a:stretch/>
        </p:blipFill>
        <p:spPr>
          <a:xfrm>
            <a:off x="850867" y="3520463"/>
            <a:ext cx="4572000" cy="2752165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63E5CD46-3DAD-447C-96F7-ED3342BD5B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BAEE876-8561-4BF0-9078-2E02702E45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98" t="6534" r="20457" b="9008"/>
          <a:stretch/>
        </p:blipFill>
        <p:spPr>
          <a:xfrm>
            <a:off x="6893285" y="3438640"/>
            <a:ext cx="4783128" cy="2843628"/>
          </a:xfrm>
          <a:prstGeom prst="rect">
            <a:avLst/>
          </a:prstGeom>
        </p:spPr>
      </p:pic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12271D96-B8DA-42B7-A38E-4385CEEFE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User-based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Item-based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813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53D52BA1-D64A-4CEE-A167-BF34FFA09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Matrix Factorization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6</a:t>
            </a:fld>
            <a:endParaRPr lang="zh-TW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894967B-52C4-484D-841F-BBDA1353FF71}"/>
              </a:ext>
            </a:extLst>
          </p:cNvPr>
          <p:cNvSpPr/>
          <p:nvPr/>
        </p:nvSpPr>
        <p:spPr>
          <a:xfrm>
            <a:off x="5024053" y="3196454"/>
            <a:ext cx="1647680" cy="1199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63E5CD46-3DAD-447C-96F7-ED3342BD5B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4030F92-4A26-4DD0-8A03-B9E750F73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55" t="24352" r="9244" b="7644"/>
          <a:stretch/>
        </p:blipFill>
        <p:spPr>
          <a:xfrm>
            <a:off x="1891552" y="2205318"/>
            <a:ext cx="8162184" cy="340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0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Cold-Start Recommendation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7</a:t>
            </a:fld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8F0E5966-0115-4BBB-8C3F-D7245341B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986" y="3037844"/>
            <a:ext cx="9173084" cy="2122913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A552302B-40B9-48E3-A772-D856A5F78444}"/>
              </a:ext>
            </a:extLst>
          </p:cNvPr>
          <p:cNvSpPr/>
          <p:nvPr/>
        </p:nvSpPr>
        <p:spPr>
          <a:xfrm>
            <a:off x="1244600" y="2919311"/>
            <a:ext cx="3666067" cy="1329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D028D07-F802-4B01-BDEA-319DDF63C83D}"/>
              </a:ext>
            </a:extLst>
          </p:cNvPr>
          <p:cNvSpPr/>
          <p:nvPr/>
        </p:nvSpPr>
        <p:spPr>
          <a:xfrm>
            <a:off x="6785119" y="2834644"/>
            <a:ext cx="3859337" cy="1329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D4865A7-062D-4516-B944-D50A3CFB30AE}"/>
              </a:ext>
            </a:extLst>
          </p:cNvPr>
          <p:cNvSpPr/>
          <p:nvPr/>
        </p:nvSpPr>
        <p:spPr>
          <a:xfrm>
            <a:off x="3864119" y="4451778"/>
            <a:ext cx="3859337" cy="1329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894967B-52C4-484D-841F-BBDA1353FF71}"/>
              </a:ext>
            </a:extLst>
          </p:cNvPr>
          <p:cNvSpPr/>
          <p:nvPr/>
        </p:nvSpPr>
        <p:spPr>
          <a:xfrm>
            <a:off x="5024053" y="3196454"/>
            <a:ext cx="1647680" cy="1199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FD26D9A5-67AC-449C-8B4D-FC09736C0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518" y="2805296"/>
            <a:ext cx="1587215" cy="158721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470E66CE-EF5B-4376-BE3F-05D7B4D44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703" y="2416101"/>
            <a:ext cx="2819794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4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Cold-Start Recommendation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8</a:t>
            </a:fld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8F0E5966-0115-4BBB-8C3F-D7245341B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986" y="3037844"/>
            <a:ext cx="9173084" cy="2122913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9894967B-52C4-484D-841F-BBDA1353FF71}"/>
              </a:ext>
            </a:extLst>
          </p:cNvPr>
          <p:cNvSpPr/>
          <p:nvPr/>
        </p:nvSpPr>
        <p:spPr>
          <a:xfrm>
            <a:off x="5024053" y="3196454"/>
            <a:ext cx="1647680" cy="1199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FD26D9A5-67AC-449C-8B4D-FC09736C0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518" y="2805296"/>
            <a:ext cx="1587215" cy="158721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470E66CE-EF5B-4376-BE3F-05D7B4D44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703" y="2416101"/>
            <a:ext cx="2819794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7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Recommendation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9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78F82A-69C9-481E-B3CC-7EB7E6D36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723" y="3531743"/>
            <a:ext cx="1587215" cy="1587215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A3AA75A3-5C00-4A9B-97E9-D967DEC2F383}"/>
              </a:ext>
            </a:extLst>
          </p:cNvPr>
          <p:cNvSpPr/>
          <p:nvPr/>
        </p:nvSpPr>
        <p:spPr>
          <a:xfrm rot="5400000">
            <a:off x="7209294" y="3142332"/>
            <a:ext cx="487813" cy="398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9D04525-B89F-42E3-A6D9-828ED026978E}"/>
              </a:ext>
            </a:extLst>
          </p:cNvPr>
          <p:cNvSpPr txBox="1"/>
          <p:nvPr/>
        </p:nvSpPr>
        <p:spPr>
          <a:xfrm>
            <a:off x="3303811" y="5701381"/>
            <a:ext cx="91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train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右大括弧 31">
            <a:extLst>
              <a:ext uri="{FF2B5EF4-FFF2-40B4-BE49-F238E27FC236}">
                <a16:creationId xmlns:a16="http://schemas.microsoft.com/office/drawing/2014/main" id="{2BE93219-4FA1-4606-ABA2-6FE4BB5F6F0A}"/>
              </a:ext>
            </a:extLst>
          </p:cNvPr>
          <p:cNvSpPr/>
          <p:nvPr/>
        </p:nvSpPr>
        <p:spPr>
          <a:xfrm>
            <a:off x="5552731" y="2705012"/>
            <a:ext cx="1011601" cy="30972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089BA77E-613C-494F-857C-6DF2F04AFBF6}"/>
              </a:ext>
            </a:extLst>
          </p:cNvPr>
          <p:cNvSpPr/>
          <p:nvPr/>
        </p:nvSpPr>
        <p:spPr>
          <a:xfrm rot="5400000">
            <a:off x="7269970" y="5225300"/>
            <a:ext cx="487813" cy="398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A50323-9E05-49E6-BBA1-4C4BA71CAE22}"/>
              </a:ext>
            </a:extLst>
          </p:cNvPr>
          <p:cNvSpPr/>
          <p:nvPr/>
        </p:nvSpPr>
        <p:spPr>
          <a:xfrm>
            <a:off x="10014620" y="1895193"/>
            <a:ext cx="901720" cy="629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3005722-1ABC-46DB-9945-37DAE40B2F40}"/>
              </a:ext>
            </a:extLst>
          </p:cNvPr>
          <p:cNvSpPr/>
          <p:nvPr/>
        </p:nvSpPr>
        <p:spPr>
          <a:xfrm>
            <a:off x="3550296" y="4378548"/>
            <a:ext cx="1236150" cy="749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3B5A68AA-0BD7-42F9-BA1B-625EB3AD2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7" b="14568"/>
          <a:stretch/>
        </p:blipFill>
        <p:spPr>
          <a:xfrm>
            <a:off x="6928236" y="2237692"/>
            <a:ext cx="1340702" cy="665804"/>
          </a:xfrm>
          <a:prstGeom prst="rect">
            <a:avLst/>
          </a:prstGeom>
        </p:spPr>
      </p:pic>
      <p:grpSp>
        <p:nvGrpSpPr>
          <p:cNvPr id="39" name="群組 38">
            <a:extLst>
              <a:ext uri="{FF2B5EF4-FFF2-40B4-BE49-F238E27FC236}">
                <a16:creationId xmlns:a16="http://schemas.microsoft.com/office/drawing/2014/main" id="{AC8D7000-47C6-44CA-A373-E61F01714453}"/>
              </a:ext>
            </a:extLst>
          </p:cNvPr>
          <p:cNvGrpSpPr/>
          <p:nvPr/>
        </p:nvGrpSpPr>
        <p:grpSpPr>
          <a:xfrm>
            <a:off x="2142507" y="3550162"/>
            <a:ext cx="3669427" cy="1476319"/>
            <a:chOff x="3991292" y="3429000"/>
            <a:chExt cx="3669427" cy="1476319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61DFAC2E-A7AF-4517-8E0B-DE799BF7D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1292" y="3429000"/>
              <a:ext cx="3131906" cy="1476319"/>
            </a:xfrm>
            <a:prstGeom prst="rect">
              <a:avLst/>
            </a:prstGeom>
          </p:spPr>
        </p:pic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723AACF1-DAC6-4B12-B982-71C001C79E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063"/>
            <a:stretch/>
          </p:blipFill>
          <p:spPr>
            <a:xfrm>
              <a:off x="7123198" y="3490789"/>
              <a:ext cx="537521" cy="1352739"/>
            </a:xfrm>
            <a:prstGeom prst="rect">
              <a:avLst/>
            </a:prstGeom>
          </p:spPr>
        </p:pic>
      </p:grp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8586D755-BCCC-4CE5-80CB-C32D50261277}"/>
              </a:ext>
            </a:extLst>
          </p:cNvPr>
          <p:cNvSpPr txBox="1"/>
          <p:nvPr/>
        </p:nvSpPr>
        <p:spPr>
          <a:xfrm>
            <a:off x="8379234" y="2385928"/>
            <a:ext cx="91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test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47C5226F-D365-4C80-B43F-EE92437FB8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-3797" b="1"/>
          <a:stretch/>
        </p:blipFill>
        <p:spPr>
          <a:xfrm>
            <a:off x="6975337" y="5730246"/>
            <a:ext cx="1587214" cy="8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15145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17949</TotalTime>
  <Words>461</Words>
  <Application>Microsoft Office PowerPoint</Application>
  <PresentationFormat>寬螢幕</PresentationFormat>
  <Paragraphs>198</Paragraphs>
  <Slides>29</Slides>
  <Notes>0</Notes>
  <HiddenSlides>1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7" baseType="lpstr">
      <vt:lpstr>微軟正黑體</vt:lpstr>
      <vt:lpstr>Arial</vt:lpstr>
      <vt:lpstr>Calibri</vt:lpstr>
      <vt:lpstr>Calibri Light</vt:lpstr>
      <vt:lpstr>Cambria Math</vt:lpstr>
      <vt:lpstr>Times New Roman</vt:lpstr>
      <vt:lpstr>Wingdings</vt:lpstr>
      <vt:lpstr>回顧</vt:lpstr>
      <vt:lpstr>M2EU: Meta Learning for  Cold-start Recommendation via Enhancing User Preference Estimation</vt:lpstr>
      <vt:lpstr>Outline</vt:lpstr>
      <vt:lpstr>Recommendation</vt:lpstr>
      <vt:lpstr>Content-based Filtering</vt:lpstr>
      <vt:lpstr>Collaborative Filtering</vt:lpstr>
      <vt:lpstr>Matrix Factorization</vt:lpstr>
      <vt:lpstr>Cold-Start Recommendation</vt:lpstr>
      <vt:lpstr>Cold-Start Recommendation</vt:lpstr>
      <vt:lpstr>Recommendation</vt:lpstr>
      <vt:lpstr>Meta-Learning</vt:lpstr>
      <vt:lpstr>Outline</vt:lpstr>
      <vt:lpstr>Method —M2EU</vt:lpstr>
      <vt:lpstr>User and Item  Representation Builders</vt:lpstr>
      <vt:lpstr>User and Item  Representation Builders</vt:lpstr>
      <vt:lpstr>User and Item  Representation Builders</vt:lpstr>
      <vt:lpstr>User and Item  Representation Builders</vt:lpstr>
      <vt:lpstr>Prediction Module</vt:lpstr>
      <vt:lpstr>Preference-Specific Adapter</vt:lpstr>
      <vt:lpstr>Loss Function</vt:lpstr>
      <vt:lpstr>Meta Optimization</vt:lpstr>
      <vt:lpstr>Dropout</vt:lpstr>
      <vt:lpstr>Incremental Learning</vt:lpstr>
      <vt:lpstr>Outline</vt:lpstr>
      <vt:lpstr>Data Set</vt:lpstr>
      <vt:lpstr>Experiment</vt:lpstr>
      <vt:lpstr>Ablation Study</vt:lpstr>
      <vt:lpstr>Ablation Study</vt:lpstr>
      <vt:lpstr>Parameter Analysis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youn</dc:creator>
  <cp:lastModifiedBy>youn</cp:lastModifiedBy>
  <cp:revision>261</cp:revision>
  <dcterms:created xsi:type="dcterms:W3CDTF">2023-03-18T19:54:23Z</dcterms:created>
  <dcterms:modified xsi:type="dcterms:W3CDTF">2023-11-15T18:51:05Z</dcterms:modified>
</cp:coreProperties>
</file>